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14"/>
  </p:notesMasterIdLst>
  <p:handoutMasterIdLst>
    <p:handoutMasterId r:id="rId15"/>
  </p:handoutMasterIdLst>
  <p:sldIdLst>
    <p:sldId id="406" r:id="rId5"/>
    <p:sldId id="490" r:id="rId6"/>
    <p:sldId id="489" r:id="rId7"/>
    <p:sldId id="488" r:id="rId8"/>
    <p:sldId id="482" r:id="rId9"/>
    <p:sldId id="483" r:id="rId10"/>
    <p:sldId id="486" r:id="rId11"/>
    <p:sldId id="487" r:id="rId12"/>
    <p:sldId id="48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65"/>
    <a:srgbClr val="000000"/>
    <a:srgbClr val="78BE21"/>
    <a:srgbClr val="0D0D0D"/>
    <a:srgbClr val="E8E8E8"/>
    <a:srgbClr val="B20738"/>
    <a:srgbClr val="00A3E2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0" autoAdjust="0"/>
    <p:restoredTop sz="89889" autoAdjust="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510EC6-6D3B-4C31-BD99-7D9BF4313801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04AD717-BBBD-42BC-B01B-6ABA1A5B15C6}">
      <dgm:prSet phldrT="[Text]" phldr="1"/>
      <dgm:spPr/>
      <dgm:t>
        <a:bodyPr/>
        <a:lstStyle/>
        <a:p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&#10;Workforce and workplace environment &#10;Public engagement &#10;Contracting &#10;"/>
        </a:ext>
      </dgm:extLst>
    </dgm:pt>
    <dgm:pt modelId="{B837B3EC-D3AD-42C1-A658-F5319B75480D}" type="parTrans" cxnId="{A7E1B312-B05D-4EAD-9C9C-55031C9C2431}">
      <dgm:prSet/>
      <dgm:spPr/>
      <dgm:t>
        <a:bodyPr/>
        <a:lstStyle/>
        <a:p>
          <a:endParaRPr lang="en-US"/>
        </a:p>
      </dgm:t>
    </dgm:pt>
    <dgm:pt modelId="{B0CD531F-845C-434C-981D-B958D95A1FA9}" type="sibTrans" cxnId="{A7E1B312-B05D-4EAD-9C9C-55031C9C2431}">
      <dgm:prSet/>
      <dgm:spPr/>
      <dgm:t>
        <a:bodyPr/>
        <a:lstStyle/>
        <a:p>
          <a:endParaRPr lang="en-US"/>
        </a:p>
      </dgm:t>
    </dgm:pt>
    <dgm:pt modelId="{4D9864DB-9FFD-473D-BAF0-DF3F4BF48458}">
      <dgm:prSet phldrT="[Text]"/>
      <dgm:spPr/>
      <dgm:t>
        <a:bodyPr/>
        <a:lstStyle/>
        <a:p>
          <a:r>
            <a:rPr lang="en-US" dirty="0" smtClean="0"/>
            <a:t>Public engagement </a:t>
          </a:r>
          <a:endParaRPr lang="en-US" dirty="0"/>
        </a:p>
      </dgm:t>
    </dgm:pt>
    <dgm:pt modelId="{298FFB3C-1208-4982-B22B-1FBED9DED47E}" type="parTrans" cxnId="{62D622C1-90D5-4A12-B244-33280038E995}">
      <dgm:prSet/>
      <dgm:spPr/>
      <dgm:t>
        <a:bodyPr/>
        <a:lstStyle/>
        <a:p>
          <a:endParaRPr lang="en-US"/>
        </a:p>
      </dgm:t>
    </dgm:pt>
    <dgm:pt modelId="{A48E3FAF-5815-4A28-A52A-1E218B060B04}" type="sibTrans" cxnId="{62D622C1-90D5-4A12-B244-33280038E995}">
      <dgm:prSet/>
      <dgm:spPr/>
      <dgm:t>
        <a:bodyPr/>
        <a:lstStyle/>
        <a:p>
          <a:endParaRPr lang="en-US"/>
        </a:p>
      </dgm:t>
    </dgm:pt>
    <dgm:pt modelId="{79D03FE0-BC6F-45ED-A69B-940F89E0C33F}">
      <dgm:prSet phldrT="[Text]"/>
      <dgm:spPr/>
      <dgm:t>
        <a:bodyPr/>
        <a:lstStyle/>
        <a:p>
          <a:r>
            <a:rPr lang="en-US" dirty="0" smtClean="0"/>
            <a:t>Contracting </a:t>
          </a:r>
          <a:endParaRPr lang="en-US" dirty="0"/>
        </a:p>
      </dgm:t>
    </dgm:pt>
    <dgm:pt modelId="{615EF839-C9F1-44B9-9851-6BC21B541C15}" type="parTrans" cxnId="{4C7AD1B6-049A-4DD4-B0F9-EF37BE2DB76F}">
      <dgm:prSet/>
      <dgm:spPr/>
      <dgm:t>
        <a:bodyPr/>
        <a:lstStyle/>
        <a:p>
          <a:endParaRPr lang="en-US"/>
        </a:p>
      </dgm:t>
    </dgm:pt>
    <dgm:pt modelId="{A8301647-3881-496A-ADED-0DD0722697F6}" type="sibTrans" cxnId="{4C7AD1B6-049A-4DD4-B0F9-EF37BE2DB76F}">
      <dgm:prSet/>
      <dgm:spPr/>
      <dgm:t>
        <a:bodyPr/>
        <a:lstStyle/>
        <a:p>
          <a:endParaRPr lang="en-US"/>
        </a:p>
      </dgm:t>
    </dgm:pt>
    <dgm:pt modelId="{F0B663B0-9E14-43AD-92BE-809DC59B32AB}">
      <dgm:prSet phldrT="[Text]"/>
      <dgm:spPr/>
      <dgm:t>
        <a:bodyPr/>
        <a:lstStyle/>
        <a:p>
          <a:r>
            <a:rPr lang="en-US" dirty="0" smtClean="0"/>
            <a:t>Workforce and workplace environment </a:t>
          </a:r>
          <a:endParaRPr lang="en-US" dirty="0"/>
        </a:p>
      </dgm:t>
    </dgm:pt>
    <dgm:pt modelId="{B517447A-28D6-43D4-8D7D-7EE1E3F284C0}" type="sibTrans" cxnId="{724377DB-565D-43FA-BDE6-5C4137C83CCA}">
      <dgm:prSet/>
      <dgm:spPr/>
      <dgm:t>
        <a:bodyPr/>
        <a:lstStyle/>
        <a:p>
          <a:endParaRPr lang="en-US"/>
        </a:p>
      </dgm:t>
    </dgm:pt>
    <dgm:pt modelId="{72F8AB7F-8ADC-4E85-AD06-EE8B6E71F937}" type="parTrans" cxnId="{724377DB-565D-43FA-BDE6-5C4137C83CCA}">
      <dgm:prSet/>
      <dgm:spPr/>
      <dgm:t>
        <a:bodyPr/>
        <a:lstStyle/>
        <a:p>
          <a:endParaRPr lang="en-US"/>
        </a:p>
      </dgm:t>
    </dgm:pt>
    <dgm:pt modelId="{A976F0AD-2517-41ED-A3E1-936904826F69}" type="pres">
      <dgm:prSet presAssocID="{4E510EC6-6D3B-4C31-BD99-7D9BF431380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43D430-1B03-4287-A86E-EE7610663CA3}" type="pres">
      <dgm:prSet presAssocID="{304AD717-BBBD-42BC-B01B-6ABA1A5B15C6}" presName="roof" presStyleLbl="dkBgShp" presStyleIdx="0" presStyleCnt="2" custScaleY="3502"/>
      <dgm:spPr/>
      <dgm:t>
        <a:bodyPr/>
        <a:lstStyle/>
        <a:p>
          <a:endParaRPr lang="en-US"/>
        </a:p>
      </dgm:t>
    </dgm:pt>
    <dgm:pt modelId="{A9B35D4D-BCD7-434D-B89B-C1F5FD8BEA0F}" type="pres">
      <dgm:prSet presAssocID="{304AD717-BBBD-42BC-B01B-6ABA1A5B15C6}" presName="pillars" presStyleCnt="0"/>
      <dgm:spPr/>
    </dgm:pt>
    <dgm:pt modelId="{C4EDF1B9-60BB-446A-B4EF-AF6F6C85F424}" type="pres">
      <dgm:prSet presAssocID="{304AD717-BBBD-42BC-B01B-6ABA1A5B15C6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6D051C-B8F2-4E8C-8001-9B208192897E}" type="pres">
      <dgm:prSet presAssocID="{4D9864DB-9FFD-473D-BAF0-DF3F4BF48458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C6F940-BC3F-43BE-BF03-8525A83AE0FF}" type="pres">
      <dgm:prSet presAssocID="{79D03FE0-BC6F-45ED-A69B-940F89E0C33F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AEAB72-1B55-4EC2-B5F3-A45D011C134E}" type="pres">
      <dgm:prSet presAssocID="{304AD717-BBBD-42BC-B01B-6ABA1A5B15C6}" presName="base" presStyleLbl="dkBgShp" presStyleIdx="1" presStyleCnt="2"/>
      <dgm:spPr/>
    </dgm:pt>
  </dgm:ptLst>
  <dgm:cxnLst>
    <dgm:cxn modelId="{951A5857-FE5C-4064-96B1-43A54A40472E}" type="presOf" srcId="{79D03FE0-BC6F-45ED-A69B-940F89E0C33F}" destId="{EFC6F940-BC3F-43BE-BF03-8525A83AE0FF}" srcOrd="0" destOrd="0" presId="urn:microsoft.com/office/officeart/2005/8/layout/hList3"/>
    <dgm:cxn modelId="{D57826EF-A4D2-4B31-8338-8619A91A1264}" type="presOf" srcId="{4E510EC6-6D3B-4C31-BD99-7D9BF4313801}" destId="{A976F0AD-2517-41ED-A3E1-936904826F69}" srcOrd="0" destOrd="0" presId="urn:microsoft.com/office/officeart/2005/8/layout/hList3"/>
    <dgm:cxn modelId="{8A8939C3-099F-413B-A62C-E10C99FBFFF2}" type="presOf" srcId="{304AD717-BBBD-42BC-B01B-6ABA1A5B15C6}" destId="{F643D430-1B03-4287-A86E-EE7610663CA3}" srcOrd="0" destOrd="0" presId="urn:microsoft.com/office/officeart/2005/8/layout/hList3"/>
    <dgm:cxn modelId="{E0856171-E3B3-451B-B233-A512BD246E74}" type="presOf" srcId="{4D9864DB-9FFD-473D-BAF0-DF3F4BF48458}" destId="{E16D051C-B8F2-4E8C-8001-9B208192897E}" srcOrd="0" destOrd="0" presId="urn:microsoft.com/office/officeart/2005/8/layout/hList3"/>
    <dgm:cxn modelId="{724377DB-565D-43FA-BDE6-5C4137C83CCA}" srcId="{304AD717-BBBD-42BC-B01B-6ABA1A5B15C6}" destId="{F0B663B0-9E14-43AD-92BE-809DC59B32AB}" srcOrd="0" destOrd="0" parTransId="{72F8AB7F-8ADC-4E85-AD06-EE8B6E71F937}" sibTransId="{B517447A-28D6-43D4-8D7D-7EE1E3F284C0}"/>
    <dgm:cxn modelId="{4C7AD1B6-049A-4DD4-B0F9-EF37BE2DB76F}" srcId="{304AD717-BBBD-42BC-B01B-6ABA1A5B15C6}" destId="{79D03FE0-BC6F-45ED-A69B-940F89E0C33F}" srcOrd="2" destOrd="0" parTransId="{615EF839-C9F1-44B9-9851-6BC21B541C15}" sibTransId="{A8301647-3881-496A-ADED-0DD0722697F6}"/>
    <dgm:cxn modelId="{600DD8DE-AA8F-45EA-8B23-42B10427B895}" type="presOf" srcId="{F0B663B0-9E14-43AD-92BE-809DC59B32AB}" destId="{C4EDF1B9-60BB-446A-B4EF-AF6F6C85F424}" srcOrd="0" destOrd="0" presId="urn:microsoft.com/office/officeart/2005/8/layout/hList3"/>
    <dgm:cxn modelId="{62D622C1-90D5-4A12-B244-33280038E995}" srcId="{304AD717-BBBD-42BC-B01B-6ABA1A5B15C6}" destId="{4D9864DB-9FFD-473D-BAF0-DF3F4BF48458}" srcOrd="1" destOrd="0" parTransId="{298FFB3C-1208-4982-B22B-1FBED9DED47E}" sibTransId="{A48E3FAF-5815-4A28-A52A-1E218B060B04}"/>
    <dgm:cxn modelId="{A7E1B312-B05D-4EAD-9C9C-55031C9C2431}" srcId="{4E510EC6-6D3B-4C31-BD99-7D9BF4313801}" destId="{304AD717-BBBD-42BC-B01B-6ABA1A5B15C6}" srcOrd="0" destOrd="0" parTransId="{B837B3EC-D3AD-42C1-A658-F5319B75480D}" sibTransId="{B0CD531F-845C-434C-981D-B958D95A1FA9}"/>
    <dgm:cxn modelId="{A97A94F7-2EDB-49FA-9CC7-A5B14A210E1F}" type="presParOf" srcId="{A976F0AD-2517-41ED-A3E1-936904826F69}" destId="{F643D430-1B03-4287-A86E-EE7610663CA3}" srcOrd="0" destOrd="0" presId="urn:microsoft.com/office/officeart/2005/8/layout/hList3"/>
    <dgm:cxn modelId="{51F84CD1-E629-4F97-A2E8-1590101B3DB3}" type="presParOf" srcId="{A976F0AD-2517-41ED-A3E1-936904826F69}" destId="{A9B35D4D-BCD7-434D-B89B-C1F5FD8BEA0F}" srcOrd="1" destOrd="0" presId="urn:microsoft.com/office/officeart/2005/8/layout/hList3"/>
    <dgm:cxn modelId="{F95E37D7-230D-4A7F-B00E-E0B309513EFE}" type="presParOf" srcId="{A9B35D4D-BCD7-434D-B89B-C1F5FD8BEA0F}" destId="{C4EDF1B9-60BB-446A-B4EF-AF6F6C85F424}" srcOrd="0" destOrd="0" presId="urn:microsoft.com/office/officeart/2005/8/layout/hList3"/>
    <dgm:cxn modelId="{4A1995BE-D5A9-40E4-A28F-BFD3AD7CAF86}" type="presParOf" srcId="{A9B35D4D-BCD7-434D-B89B-C1F5FD8BEA0F}" destId="{E16D051C-B8F2-4E8C-8001-9B208192897E}" srcOrd="1" destOrd="0" presId="urn:microsoft.com/office/officeart/2005/8/layout/hList3"/>
    <dgm:cxn modelId="{8A0A9411-94E6-443B-B11C-FC5B716FA2DE}" type="presParOf" srcId="{A9B35D4D-BCD7-434D-B89B-C1F5FD8BEA0F}" destId="{EFC6F940-BC3F-43BE-BF03-8525A83AE0FF}" srcOrd="2" destOrd="0" presId="urn:microsoft.com/office/officeart/2005/8/layout/hList3"/>
    <dgm:cxn modelId="{C713F709-51F2-49E2-BEB3-8F8D52EA32E7}" type="presParOf" srcId="{A976F0AD-2517-41ED-A3E1-936904826F69}" destId="{99AEAB72-1B55-4EC2-B5F3-A45D011C134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18C280-70E6-4116-8B4A-3464EDD8439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FFA5B0-19EC-4BC8-849E-2A7C8B7527C8}">
      <dgm:prSet phldrT="[Text]"/>
      <dgm:spPr/>
      <dgm:t>
        <a:bodyPr/>
        <a:lstStyle/>
        <a:p>
          <a:r>
            <a:rPr lang="en-US" dirty="0" smtClean="0"/>
            <a:t>Workforce and workplace environment  </a:t>
          </a:r>
          <a:endParaRPr lang="en-US" dirty="0"/>
        </a:p>
      </dgm:t>
    </dgm:pt>
    <dgm:pt modelId="{1761242B-B7EB-4244-A8CA-487F19F306DC}" type="parTrans" cxnId="{E4D4E16E-A826-4424-88F3-6BBB79CEE493}">
      <dgm:prSet/>
      <dgm:spPr/>
      <dgm:t>
        <a:bodyPr/>
        <a:lstStyle/>
        <a:p>
          <a:endParaRPr lang="en-US"/>
        </a:p>
      </dgm:t>
    </dgm:pt>
    <dgm:pt modelId="{7FF42F05-B690-4F14-886A-F648D91443BC}" type="sibTrans" cxnId="{E4D4E16E-A826-4424-88F3-6BBB79CEE493}">
      <dgm:prSet/>
      <dgm:spPr/>
      <dgm:t>
        <a:bodyPr/>
        <a:lstStyle/>
        <a:p>
          <a:endParaRPr lang="en-US"/>
        </a:p>
      </dgm:t>
    </dgm:pt>
    <dgm:pt modelId="{0E2F1319-6F73-4A58-B511-18638D816CD3}">
      <dgm:prSet phldrT="[Text]"/>
      <dgm:spPr/>
      <dgm:t>
        <a:bodyPr/>
        <a:lstStyle/>
        <a:p>
          <a:pPr algn="ctr"/>
          <a:r>
            <a:rPr lang="en-US" dirty="0" smtClean="0"/>
            <a:t>Bias is mitigated in all processes</a:t>
          </a:r>
          <a:endParaRPr lang="en-US" dirty="0"/>
        </a:p>
      </dgm:t>
    </dgm:pt>
    <dgm:pt modelId="{0F4A433A-E9D5-423D-B607-A4C305E5F551}" type="parTrans" cxnId="{AEC9205E-CD57-41CB-98E0-7F3A75339B4A}">
      <dgm:prSet/>
      <dgm:spPr/>
      <dgm:t>
        <a:bodyPr/>
        <a:lstStyle/>
        <a:p>
          <a:endParaRPr lang="en-US"/>
        </a:p>
      </dgm:t>
    </dgm:pt>
    <dgm:pt modelId="{674B5A4B-91B7-42AA-9266-58FDE191B7A8}" type="sibTrans" cxnId="{AEC9205E-CD57-41CB-98E0-7F3A75339B4A}">
      <dgm:prSet/>
      <dgm:spPr/>
      <dgm:t>
        <a:bodyPr/>
        <a:lstStyle/>
        <a:p>
          <a:endParaRPr lang="en-US"/>
        </a:p>
      </dgm:t>
    </dgm:pt>
    <dgm:pt modelId="{02E99D37-9207-4C30-A45C-32F1D6680D67}">
      <dgm:prSet phldrT="[Text]"/>
      <dgm:spPr/>
      <dgm:t>
        <a:bodyPr/>
        <a:lstStyle/>
        <a:p>
          <a:r>
            <a:rPr lang="en-US" dirty="0" smtClean="0"/>
            <a:t>The diversity of our state is reflected in our workforce at all levels and in all roles throughout the organization</a:t>
          </a:r>
          <a:endParaRPr lang="en-US" dirty="0"/>
        </a:p>
      </dgm:t>
    </dgm:pt>
    <dgm:pt modelId="{FC835CE6-9845-4F1B-AE20-62880444AD4B}" type="parTrans" cxnId="{42827DCE-3386-410E-A334-CE6D755B3A1E}">
      <dgm:prSet/>
      <dgm:spPr/>
      <dgm:t>
        <a:bodyPr/>
        <a:lstStyle/>
        <a:p>
          <a:endParaRPr lang="en-US"/>
        </a:p>
      </dgm:t>
    </dgm:pt>
    <dgm:pt modelId="{19F3FD1C-CDCA-44BC-ADB3-0BB5F75E0FC0}" type="sibTrans" cxnId="{42827DCE-3386-410E-A334-CE6D755B3A1E}">
      <dgm:prSet/>
      <dgm:spPr/>
      <dgm:t>
        <a:bodyPr/>
        <a:lstStyle/>
        <a:p>
          <a:endParaRPr lang="en-US"/>
        </a:p>
      </dgm:t>
    </dgm:pt>
    <dgm:pt modelId="{C3819C04-ED39-4B0F-BF6B-036E3002EC2E}">
      <dgm:prSet phldrT="[Text]"/>
      <dgm:spPr/>
      <dgm:t>
        <a:bodyPr/>
        <a:lstStyle/>
        <a:p>
          <a:r>
            <a:rPr lang="en-US" dirty="0" smtClean="0"/>
            <a:t>All employees are able to contribute their best and feel valued </a:t>
          </a:r>
          <a:endParaRPr lang="en-US" dirty="0"/>
        </a:p>
      </dgm:t>
    </dgm:pt>
    <dgm:pt modelId="{DFC02EDB-0D11-4C95-9668-F03E90E3E9C4}" type="parTrans" cxnId="{67D87CF4-4CB2-4372-B7D1-F96F3207567C}">
      <dgm:prSet/>
      <dgm:spPr/>
      <dgm:t>
        <a:bodyPr/>
        <a:lstStyle/>
        <a:p>
          <a:endParaRPr lang="en-US"/>
        </a:p>
      </dgm:t>
    </dgm:pt>
    <dgm:pt modelId="{C061435E-6682-45A0-A57A-3583BD4261D7}" type="sibTrans" cxnId="{67D87CF4-4CB2-4372-B7D1-F96F3207567C}">
      <dgm:prSet/>
      <dgm:spPr/>
      <dgm:t>
        <a:bodyPr/>
        <a:lstStyle/>
        <a:p>
          <a:endParaRPr lang="en-US"/>
        </a:p>
      </dgm:t>
    </dgm:pt>
    <dgm:pt modelId="{3E67CBC7-DC90-4372-A334-BED4B327A9F5}">
      <dgm:prSet phldrT="[Text]"/>
      <dgm:spPr/>
      <dgm:t>
        <a:bodyPr/>
        <a:lstStyle/>
        <a:p>
          <a:r>
            <a:rPr lang="en-US" dirty="0" smtClean="0"/>
            <a:t/>
          </a:r>
          <a:br>
            <a:rPr lang="en-US" dirty="0" smtClean="0"/>
          </a:br>
          <a:r>
            <a:rPr lang="en-US" b="1" dirty="0" smtClean="0"/>
            <a:t>Systems throughout the organization ensure a diverse and inclusive environment.</a:t>
          </a:r>
          <a:endParaRPr lang="en-US" dirty="0"/>
        </a:p>
      </dgm:t>
    </dgm:pt>
    <dgm:pt modelId="{206DE57B-DBBE-443E-A387-359640E83FA6}" type="parTrans" cxnId="{554520CD-819C-4CB8-A58F-64BC43BB842F}">
      <dgm:prSet/>
      <dgm:spPr/>
      <dgm:t>
        <a:bodyPr/>
        <a:lstStyle/>
        <a:p>
          <a:endParaRPr lang="en-US"/>
        </a:p>
      </dgm:t>
    </dgm:pt>
    <dgm:pt modelId="{6B7E7F9C-6537-4752-9B87-B19CB7067A92}" type="sibTrans" cxnId="{554520CD-819C-4CB8-A58F-64BC43BB842F}">
      <dgm:prSet/>
      <dgm:spPr/>
      <dgm:t>
        <a:bodyPr/>
        <a:lstStyle/>
        <a:p>
          <a:endParaRPr lang="en-US"/>
        </a:p>
      </dgm:t>
    </dgm:pt>
    <dgm:pt modelId="{75833822-3579-49C4-9899-F64B1A98FC4F}">
      <dgm:prSet phldrT="[Text]"/>
      <dgm:spPr/>
      <dgm:t>
        <a:bodyPr/>
        <a:lstStyle/>
        <a:p>
          <a:r>
            <a:rPr lang="en-US" b="1" dirty="0" smtClean="0"/>
            <a:t>	</a:t>
          </a:r>
          <a:br>
            <a:rPr lang="en-US" b="1" dirty="0" smtClean="0"/>
          </a:br>
          <a:r>
            <a:rPr lang="en-US" b="1" dirty="0" smtClean="0"/>
            <a:t>MnDOT is seen as a leader in D&amp;I within the community.</a:t>
          </a:r>
          <a:endParaRPr lang="en-US" dirty="0"/>
        </a:p>
      </dgm:t>
    </dgm:pt>
    <dgm:pt modelId="{4DD15513-EE1E-4F6E-9767-40E507727705}" type="parTrans" cxnId="{5BCEED05-3F7F-4057-BE90-831844508199}">
      <dgm:prSet/>
      <dgm:spPr/>
      <dgm:t>
        <a:bodyPr/>
        <a:lstStyle/>
        <a:p>
          <a:endParaRPr lang="en-US"/>
        </a:p>
      </dgm:t>
    </dgm:pt>
    <dgm:pt modelId="{06146D53-8E8C-422E-8AE8-BB1AF27FCD44}" type="sibTrans" cxnId="{5BCEED05-3F7F-4057-BE90-831844508199}">
      <dgm:prSet/>
      <dgm:spPr/>
      <dgm:t>
        <a:bodyPr/>
        <a:lstStyle/>
        <a:p>
          <a:endParaRPr lang="en-US"/>
        </a:p>
      </dgm:t>
    </dgm:pt>
    <dgm:pt modelId="{2F8FCC20-6D5D-4D8F-A984-290BD7834C3A}" type="pres">
      <dgm:prSet presAssocID="{3318C280-70E6-4116-8B4A-3464EDD8439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3312B3-846E-4771-A52E-3C2709148190}" type="pres">
      <dgm:prSet presAssocID="{D6FFA5B0-19EC-4BC8-849E-2A7C8B7527C8}" presName="roof" presStyleLbl="dkBgShp" presStyleIdx="0" presStyleCnt="2"/>
      <dgm:spPr/>
      <dgm:t>
        <a:bodyPr/>
        <a:lstStyle/>
        <a:p>
          <a:endParaRPr lang="en-US"/>
        </a:p>
      </dgm:t>
    </dgm:pt>
    <dgm:pt modelId="{2AEBCED0-BE62-44F5-9213-039EA7C10F08}" type="pres">
      <dgm:prSet presAssocID="{D6FFA5B0-19EC-4BC8-849E-2A7C8B7527C8}" presName="pillars" presStyleCnt="0"/>
      <dgm:spPr/>
    </dgm:pt>
    <dgm:pt modelId="{D2BD521C-E6D0-420D-84D8-B4B6A078726F}" type="pres">
      <dgm:prSet presAssocID="{D6FFA5B0-19EC-4BC8-849E-2A7C8B7527C8}" presName="pillar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E0E5B0-8DF6-4CF8-B7F0-BEC9072D41C5}" type="pres">
      <dgm:prSet presAssocID="{02E99D37-9207-4C30-A45C-32F1D6680D67}" presName="pillar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4630B5-D988-487E-A389-6F9A4B1232BB}" type="pres">
      <dgm:prSet presAssocID="{C3819C04-ED39-4B0F-BF6B-036E3002EC2E}" presName="pillar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02E2D7-193C-43B6-8E64-B4B6B9B4B74B}" type="pres">
      <dgm:prSet presAssocID="{3E67CBC7-DC90-4372-A334-BED4B327A9F5}" presName="pillar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3E956-C34E-4BBC-9E15-86A17D709994}" type="pres">
      <dgm:prSet presAssocID="{75833822-3579-49C4-9899-F64B1A98FC4F}" presName="pillar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EF63F-7DE8-4E47-B51C-4F9DF19AF1B5}" type="pres">
      <dgm:prSet presAssocID="{D6FFA5B0-19EC-4BC8-849E-2A7C8B7527C8}" presName="base" presStyleLbl="dkBgShp" presStyleIdx="1" presStyleCnt="2"/>
      <dgm:spPr/>
    </dgm:pt>
  </dgm:ptLst>
  <dgm:cxnLst>
    <dgm:cxn modelId="{AEC9205E-CD57-41CB-98E0-7F3A75339B4A}" srcId="{D6FFA5B0-19EC-4BC8-849E-2A7C8B7527C8}" destId="{0E2F1319-6F73-4A58-B511-18638D816CD3}" srcOrd="0" destOrd="0" parTransId="{0F4A433A-E9D5-423D-B607-A4C305E5F551}" sibTransId="{674B5A4B-91B7-42AA-9266-58FDE191B7A8}"/>
    <dgm:cxn modelId="{92CBC046-224D-4C48-A9A7-852099C702E7}" type="presOf" srcId="{0E2F1319-6F73-4A58-B511-18638D816CD3}" destId="{D2BD521C-E6D0-420D-84D8-B4B6A078726F}" srcOrd="0" destOrd="0" presId="urn:microsoft.com/office/officeart/2005/8/layout/hList3"/>
    <dgm:cxn modelId="{E4D4E16E-A826-4424-88F3-6BBB79CEE493}" srcId="{3318C280-70E6-4116-8B4A-3464EDD8439E}" destId="{D6FFA5B0-19EC-4BC8-849E-2A7C8B7527C8}" srcOrd="0" destOrd="0" parTransId="{1761242B-B7EB-4244-A8CA-487F19F306DC}" sibTransId="{7FF42F05-B690-4F14-886A-F648D91443BC}"/>
    <dgm:cxn modelId="{42827DCE-3386-410E-A334-CE6D755B3A1E}" srcId="{D6FFA5B0-19EC-4BC8-849E-2A7C8B7527C8}" destId="{02E99D37-9207-4C30-A45C-32F1D6680D67}" srcOrd="1" destOrd="0" parTransId="{FC835CE6-9845-4F1B-AE20-62880444AD4B}" sibTransId="{19F3FD1C-CDCA-44BC-ADB3-0BB5F75E0FC0}"/>
    <dgm:cxn modelId="{B56C5DF0-3248-4344-B6D0-3E97AABAEC49}" type="presOf" srcId="{C3819C04-ED39-4B0F-BF6B-036E3002EC2E}" destId="{334630B5-D988-487E-A389-6F9A4B1232BB}" srcOrd="0" destOrd="0" presId="urn:microsoft.com/office/officeart/2005/8/layout/hList3"/>
    <dgm:cxn modelId="{67D87CF4-4CB2-4372-B7D1-F96F3207567C}" srcId="{D6FFA5B0-19EC-4BC8-849E-2A7C8B7527C8}" destId="{C3819C04-ED39-4B0F-BF6B-036E3002EC2E}" srcOrd="2" destOrd="0" parTransId="{DFC02EDB-0D11-4C95-9668-F03E90E3E9C4}" sibTransId="{C061435E-6682-45A0-A57A-3583BD4261D7}"/>
    <dgm:cxn modelId="{784E155B-1968-40A2-B697-955569F85A68}" type="presOf" srcId="{3E67CBC7-DC90-4372-A334-BED4B327A9F5}" destId="{4C02E2D7-193C-43B6-8E64-B4B6B9B4B74B}" srcOrd="0" destOrd="0" presId="urn:microsoft.com/office/officeart/2005/8/layout/hList3"/>
    <dgm:cxn modelId="{5BCEED05-3F7F-4057-BE90-831844508199}" srcId="{D6FFA5B0-19EC-4BC8-849E-2A7C8B7527C8}" destId="{75833822-3579-49C4-9899-F64B1A98FC4F}" srcOrd="4" destOrd="0" parTransId="{4DD15513-EE1E-4F6E-9767-40E507727705}" sibTransId="{06146D53-8E8C-422E-8AE8-BB1AF27FCD44}"/>
    <dgm:cxn modelId="{554520CD-819C-4CB8-A58F-64BC43BB842F}" srcId="{D6FFA5B0-19EC-4BC8-849E-2A7C8B7527C8}" destId="{3E67CBC7-DC90-4372-A334-BED4B327A9F5}" srcOrd="3" destOrd="0" parTransId="{206DE57B-DBBE-443E-A387-359640E83FA6}" sibTransId="{6B7E7F9C-6537-4752-9B87-B19CB7067A92}"/>
    <dgm:cxn modelId="{4A8455DB-6A0E-43C0-9FE0-39D50AD3FC76}" type="presOf" srcId="{3318C280-70E6-4116-8B4A-3464EDD8439E}" destId="{2F8FCC20-6D5D-4D8F-A984-290BD7834C3A}" srcOrd="0" destOrd="0" presId="urn:microsoft.com/office/officeart/2005/8/layout/hList3"/>
    <dgm:cxn modelId="{8C720795-8A09-4079-840E-DF8501BAC99F}" type="presOf" srcId="{75833822-3579-49C4-9899-F64B1A98FC4F}" destId="{2753E956-C34E-4BBC-9E15-86A17D709994}" srcOrd="0" destOrd="0" presId="urn:microsoft.com/office/officeart/2005/8/layout/hList3"/>
    <dgm:cxn modelId="{E48FFEEC-4CBF-418E-967A-A60B098A7D8C}" type="presOf" srcId="{02E99D37-9207-4C30-A45C-32F1D6680D67}" destId="{7EE0E5B0-8DF6-4CF8-B7F0-BEC9072D41C5}" srcOrd="0" destOrd="0" presId="urn:microsoft.com/office/officeart/2005/8/layout/hList3"/>
    <dgm:cxn modelId="{00E5B036-C29C-4E8B-B80F-B5EB1B60B2C1}" type="presOf" srcId="{D6FFA5B0-19EC-4BC8-849E-2A7C8B7527C8}" destId="{063312B3-846E-4771-A52E-3C2709148190}" srcOrd="0" destOrd="0" presId="urn:microsoft.com/office/officeart/2005/8/layout/hList3"/>
    <dgm:cxn modelId="{30606BDB-F88B-4282-B321-ADB15DABEC0D}" type="presParOf" srcId="{2F8FCC20-6D5D-4D8F-A984-290BD7834C3A}" destId="{063312B3-846E-4771-A52E-3C2709148190}" srcOrd="0" destOrd="0" presId="urn:microsoft.com/office/officeart/2005/8/layout/hList3"/>
    <dgm:cxn modelId="{0179ACD1-B8B2-4FA8-9D52-14B5BF05539E}" type="presParOf" srcId="{2F8FCC20-6D5D-4D8F-A984-290BD7834C3A}" destId="{2AEBCED0-BE62-44F5-9213-039EA7C10F08}" srcOrd="1" destOrd="0" presId="urn:microsoft.com/office/officeart/2005/8/layout/hList3"/>
    <dgm:cxn modelId="{47DCFA1B-A216-444C-93EE-548AB0ED843F}" type="presParOf" srcId="{2AEBCED0-BE62-44F5-9213-039EA7C10F08}" destId="{D2BD521C-E6D0-420D-84D8-B4B6A078726F}" srcOrd="0" destOrd="0" presId="urn:microsoft.com/office/officeart/2005/8/layout/hList3"/>
    <dgm:cxn modelId="{EFF97953-476B-48CD-9149-2F84F6EF282C}" type="presParOf" srcId="{2AEBCED0-BE62-44F5-9213-039EA7C10F08}" destId="{7EE0E5B0-8DF6-4CF8-B7F0-BEC9072D41C5}" srcOrd="1" destOrd="0" presId="urn:microsoft.com/office/officeart/2005/8/layout/hList3"/>
    <dgm:cxn modelId="{765EFB68-3320-429F-8554-5228CD77DED3}" type="presParOf" srcId="{2AEBCED0-BE62-44F5-9213-039EA7C10F08}" destId="{334630B5-D988-487E-A389-6F9A4B1232BB}" srcOrd="2" destOrd="0" presId="urn:microsoft.com/office/officeart/2005/8/layout/hList3"/>
    <dgm:cxn modelId="{839612D7-1048-4D1C-BE98-19077890F7F0}" type="presParOf" srcId="{2AEBCED0-BE62-44F5-9213-039EA7C10F08}" destId="{4C02E2D7-193C-43B6-8E64-B4B6B9B4B74B}" srcOrd="3" destOrd="0" presId="urn:microsoft.com/office/officeart/2005/8/layout/hList3"/>
    <dgm:cxn modelId="{DD157FC5-5287-47BD-AE38-23298314247D}" type="presParOf" srcId="{2AEBCED0-BE62-44F5-9213-039EA7C10F08}" destId="{2753E956-C34E-4BBC-9E15-86A17D709994}" srcOrd="4" destOrd="0" presId="urn:microsoft.com/office/officeart/2005/8/layout/hList3"/>
    <dgm:cxn modelId="{BD60F2AC-2143-4C91-83CF-1E9AAEAB5AE7}" type="presParOf" srcId="{2F8FCC20-6D5D-4D8F-A984-290BD7834C3A}" destId="{437EF63F-7DE8-4E47-B51C-4F9DF19AF1B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448D53-FD8A-4640-B9DF-3130424C6C3E}" type="doc">
      <dgm:prSet loTypeId="urn:microsoft.com/office/officeart/2005/8/layout/hList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3638377-7A67-4FE3-B600-A5809EDF8903}">
      <dgm:prSet phldrT="[Text]"/>
      <dgm:spPr/>
      <dgm:t>
        <a:bodyPr/>
        <a:lstStyle/>
        <a:p>
          <a:r>
            <a:rPr lang="en-US" dirty="0" smtClean="0"/>
            <a:t>Public Engagement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&#10;Public Engagement &#10;MnDOT is seen as a trusted partner in developing equitable transportation solutions that work for communities served across Minnesota.&#10;All MnDOT projects have public engagement plans incorporated into the scoping process.  &#10;MnDOT will demonstrate and share best public engagement practices.&#10;"/>
        </a:ext>
      </dgm:extLst>
    </dgm:pt>
    <dgm:pt modelId="{2CAB212B-A653-4973-BC36-8BC38D270DCD}" type="parTrans" cxnId="{B0183894-1E28-4967-BE11-F26777685B07}">
      <dgm:prSet/>
      <dgm:spPr/>
      <dgm:t>
        <a:bodyPr/>
        <a:lstStyle/>
        <a:p>
          <a:endParaRPr lang="en-US"/>
        </a:p>
      </dgm:t>
    </dgm:pt>
    <dgm:pt modelId="{EE439E97-5DE1-40B3-BA4D-AD1845B79A49}" type="sibTrans" cxnId="{B0183894-1E28-4967-BE11-F26777685B07}">
      <dgm:prSet/>
      <dgm:spPr/>
      <dgm:t>
        <a:bodyPr/>
        <a:lstStyle/>
        <a:p>
          <a:endParaRPr lang="en-US"/>
        </a:p>
      </dgm:t>
    </dgm:pt>
    <dgm:pt modelId="{84664E8C-D35D-426A-B507-39405C4E1FC1}">
      <dgm:prSet phldrT="[Text]"/>
      <dgm:spPr/>
      <dgm:t>
        <a:bodyPr/>
        <a:lstStyle/>
        <a:p>
          <a:r>
            <a:rPr lang="en-US" b="1" dirty="0" smtClean="0"/>
            <a:t>MnDOT is seen as a trusted partner in developing equitable transportation solutions that work for communities served across Minnesota.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&#10;Public Engagement &#10;MnDOT is seen as a trusted partner in developing equitable transportation solutions that work for communities served across Minnesota.&#10;All MnDOT projects have public engagement plans incorporated into the scoping process.  &#10;MnDOT will demonstrate and share best public engagement practices.&#10;"/>
        </a:ext>
      </dgm:extLst>
    </dgm:pt>
    <dgm:pt modelId="{8D12EC72-4007-4A4C-8DC9-6525D300027E}" type="parTrans" cxnId="{856A5C11-5DB0-4A57-8EBA-D175B38DA653}">
      <dgm:prSet/>
      <dgm:spPr/>
      <dgm:t>
        <a:bodyPr/>
        <a:lstStyle/>
        <a:p>
          <a:endParaRPr lang="en-US"/>
        </a:p>
      </dgm:t>
    </dgm:pt>
    <dgm:pt modelId="{E3023237-1EE0-4520-821F-B7085D835856}" type="sibTrans" cxnId="{856A5C11-5DB0-4A57-8EBA-D175B38DA653}">
      <dgm:prSet/>
      <dgm:spPr/>
      <dgm:t>
        <a:bodyPr/>
        <a:lstStyle/>
        <a:p>
          <a:endParaRPr lang="en-US"/>
        </a:p>
      </dgm:t>
    </dgm:pt>
    <dgm:pt modelId="{77586819-B343-4419-81B5-99122A0AE1E6}">
      <dgm:prSet phldrT="[Text]"/>
      <dgm:spPr/>
      <dgm:t>
        <a:bodyPr/>
        <a:lstStyle/>
        <a:p>
          <a:r>
            <a:rPr lang="en-US" b="1" dirty="0" smtClean="0"/>
            <a:t>All MnDOT projects have public engagement plans incorporated into the scoping process. 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&#10;Public Engagement &#10;MnDOT is seen as a trusted partner in developing equitable transportation solutions that work for communities served across Minnesota.&#10;All MnDOT projects have public engagement plans incorporated into the scoping process.  &#10;MnDOT will demonstrate and share best public engagement practices.&#10;"/>
        </a:ext>
      </dgm:extLst>
    </dgm:pt>
    <dgm:pt modelId="{B025EF86-D77B-4313-BBFE-F7BEB4002973}" type="parTrans" cxnId="{9EAE53B6-7209-47D5-9D38-6ACF04821396}">
      <dgm:prSet/>
      <dgm:spPr/>
      <dgm:t>
        <a:bodyPr/>
        <a:lstStyle/>
        <a:p>
          <a:endParaRPr lang="en-US"/>
        </a:p>
      </dgm:t>
    </dgm:pt>
    <dgm:pt modelId="{5DA0D14B-AA0C-4184-9BB0-44BE83A76D45}" type="sibTrans" cxnId="{9EAE53B6-7209-47D5-9D38-6ACF04821396}">
      <dgm:prSet/>
      <dgm:spPr/>
      <dgm:t>
        <a:bodyPr/>
        <a:lstStyle/>
        <a:p>
          <a:endParaRPr lang="en-US"/>
        </a:p>
      </dgm:t>
    </dgm:pt>
    <dgm:pt modelId="{642CE0EA-AB5F-4EB5-831F-2D02F337BBF5}">
      <dgm:prSet phldrT="[Text]"/>
      <dgm:spPr/>
      <dgm:t>
        <a:bodyPr/>
        <a:lstStyle/>
        <a:p>
          <a:r>
            <a:rPr lang="en-US" b="1" dirty="0" smtClean="0"/>
            <a:t>MnDOT will demonstrate and share best public engagement practices.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&#10;Public Engagement &#10;MnDOT is seen as a trusted partner in developing equitable transportation solutions that work for communities served across Minnesota.&#10;All MnDOT projects have public engagement plans incorporated into the scoping process.  &#10;MnDOT will demonstrate and share best public engagement practices.&#10;"/>
        </a:ext>
      </dgm:extLst>
    </dgm:pt>
    <dgm:pt modelId="{D3559BE5-D559-4AAA-99DD-8F6D0999B574}" type="parTrans" cxnId="{666743DE-3796-4D1F-8EBC-FB3A13819EF6}">
      <dgm:prSet/>
      <dgm:spPr/>
      <dgm:t>
        <a:bodyPr/>
        <a:lstStyle/>
        <a:p>
          <a:endParaRPr lang="en-US"/>
        </a:p>
      </dgm:t>
    </dgm:pt>
    <dgm:pt modelId="{B26A56FB-1569-49FA-9732-2B4C5C1FCE2C}" type="sibTrans" cxnId="{666743DE-3796-4D1F-8EBC-FB3A13819EF6}">
      <dgm:prSet/>
      <dgm:spPr/>
      <dgm:t>
        <a:bodyPr/>
        <a:lstStyle/>
        <a:p>
          <a:endParaRPr lang="en-US"/>
        </a:p>
      </dgm:t>
    </dgm:pt>
    <dgm:pt modelId="{B01AAE10-BEC9-4351-B7CD-F6D116C97948}" type="pres">
      <dgm:prSet presAssocID="{AC448D53-FD8A-4640-B9DF-3130424C6C3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D68B59-A7C1-4A77-A74D-AFD09C77AF41}" type="pres">
      <dgm:prSet presAssocID="{C3638377-7A67-4FE3-B600-A5809EDF8903}" presName="roof" presStyleLbl="dkBgShp" presStyleIdx="0" presStyleCnt="2"/>
      <dgm:spPr/>
      <dgm:t>
        <a:bodyPr/>
        <a:lstStyle/>
        <a:p>
          <a:endParaRPr lang="en-US"/>
        </a:p>
      </dgm:t>
    </dgm:pt>
    <dgm:pt modelId="{2E0A0B85-C797-4187-A455-624E38BB2FF4}" type="pres">
      <dgm:prSet presAssocID="{C3638377-7A67-4FE3-B600-A5809EDF8903}" presName="pillars" presStyleCnt="0"/>
      <dgm:spPr/>
    </dgm:pt>
    <dgm:pt modelId="{AEDDEB97-BE52-4E38-9251-B611CEB253A5}" type="pres">
      <dgm:prSet presAssocID="{C3638377-7A67-4FE3-B600-A5809EDF8903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6D8DC3-673A-4303-BCB1-9F9A91779FAC}" type="pres">
      <dgm:prSet presAssocID="{77586819-B343-4419-81B5-99122A0AE1E6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898B3-6868-485B-AB1C-A2060561785E}" type="pres">
      <dgm:prSet presAssocID="{642CE0EA-AB5F-4EB5-831F-2D02F337BBF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2DBF84-4A2D-4C30-A426-1FE7F8019E64}" type="pres">
      <dgm:prSet presAssocID="{C3638377-7A67-4FE3-B600-A5809EDF8903}" presName="base" presStyleLbl="dkBgShp" presStyleIdx="1" presStyleCnt="2"/>
      <dgm:spPr/>
    </dgm:pt>
  </dgm:ptLst>
  <dgm:cxnLst>
    <dgm:cxn modelId="{61A75AF6-8334-48DC-A87B-DC654A7BA823}" type="presOf" srcId="{C3638377-7A67-4FE3-B600-A5809EDF8903}" destId="{7AD68B59-A7C1-4A77-A74D-AFD09C77AF41}" srcOrd="0" destOrd="0" presId="urn:microsoft.com/office/officeart/2005/8/layout/hList3"/>
    <dgm:cxn modelId="{6C229B89-73C3-45A1-B757-A7B1D987376D}" type="presOf" srcId="{84664E8C-D35D-426A-B507-39405C4E1FC1}" destId="{AEDDEB97-BE52-4E38-9251-B611CEB253A5}" srcOrd="0" destOrd="0" presId="urn:microsoft.com/office/officeart/2005/8/layout/hList3"/>
    <dgm:cxn modelId="{6884E170-3716-4551-AB5D-761B9EC11AFE}" type="presOf" srcId="{642CE0EA-AB5F-4EB5-831F-2D02F337BBF5}" destId="{628898B3-6868-485B-AB1C-A2060561785E}" srcOrd="0" destOrd="0" presId="urn:microsoft.com/office/officeart/2005/8/layout/hList3"/>
    <dgm:cxn modelId="{9EAE53B6-7209-47D5-9D38-6ACF04821396}" srcId="{C3638377-7A67-4FE3-B600-A5809EDF8903}" destId="{77586819-B343-4419-81B5-99122A0AE1E6}" srcOrd="1" destOrd="0" parTransId="{B025EF86-D77B-4313-BBFE-F7BEB4002973}" sibTransId="{5DA0D14B-AA0C-4184-9BB0-44BE83A76D45}"/>
    <dgm:cxn modelId="{856A5C11-5DB0-4A57-8EBA-D175B38DA653}" srcId="{C3638377-7A67-4FE3-B600-A5809EDF8903}" destId="{84664E8C-D35D-426A-B507-39405C4E1FC1}" srcOrd="0" destOrd="0" parTransId="{8D12EC72-4007-4A4C-8DC9-6525D300027E}" sibTransId="{E3023237-1EE0-4520-821F-B7085D835856}"/>
    <dgm:cxn modelId="{B0183894-1E28-4967-BE11-F26777685B07}" srcId="{AC448D53-FD8A-4640-B9DF-3130424C6C3E}" destId="{C3638377-7A67-4FE3-B600-A5809EDF8903}" srcOrd="0" destOrd="0" parTransId="{2CAB212B-A653-4973-BC36-8BC38D270DCD}" sibTransId="{EE439E97-5DE1-40B3-BA4D-AD1845B79A49}"/>
    <dgm:cxn modelId="{666743DE-3796-4D1F-8EBC-FB3A13819EF6}" srcId="{C3638377-7A67-4FE3-B600-A5809EDF8903}" destId="{642CE0EA-AB5F-4EB5-831F-2D02F337BBF5}" srcOrd="2" destOrd="0" parTransId="{D3559BE5-D559-4AAA-99DD-8F6D0999B574}" sibTransId="{B26A56FB-1569-49FA-9732-2B4C5C1FCE2C}"/>
    <dgm:cxn modelId="{3AD08C20-C4DA-4A67-8A67-3D9ED32966A0}" type="presOf" srcId="{AC448D53-FD8A-4640-B9DF-3130424C6C3E}" destId="{B01AAE10-BEC9-4351-B7CD-F6D116C97948}" srcOrd="0" destOrd="0" presId="urn:microsoft.com/office/officeart/2005/8/layout/hList3"/>
    <dgm:cxn modelId="{0941BB37-E144-4AD1-918E-5F730547D999}" type="presOf" srcId="{77586819-B343-4419-81B5-99122A0AE1E6}" destId="{D16D8DC3-673A-4303-BCB1-9F9A91779FAC}" srcOrd="0" destOrd="0" presId="urn:microsoft.com/office/officeart/2005/8/layout/hList3"/>
    <dgm:cxn modelId="{AA6D3955-88AE-40A9-9B56-BDD798FED62B}" type="presParOf" srcId="{B01AAE10-BEC9-4351-B7CD-F6D116C97948}" destId="{7AD68B59-A7C1-4A77-A74D-AFD09C77AF41}" srcOrd="0" destOrd="0" presId="urn:microsoft.com/office/officeart/2005/8/layout/hList3"/>
    <dgm:cxn modelId="{693F8A71-820C-419D-A18B-4527BFD484E9}" type="presParOf" srcId="{B01AAE10-BEC9-4351-B7CD-F6D116C97948}" destId="{2E0A0B85-C797-4187-A455-624E38BB2FF4}" srcOrd="1" destOrd="0" presId="urn:microsoft.com/office/officeart/2005/8/layout/hList3"/>
    <dgm:cxn modelId="{4070B665-CC01-4163-AA98-2DB52A4D4AD0}" type="presParOf" srcId="{2E0A0B85-C797-4187-A455-624E38BB2FF4}" destId="{AEDDEB97-BE52-4E38-9251-B611CEB253A5}" srcOrd="0" destOrd="0" presId="urn:microsoft.com/office/officeart/2005/8/layout/hList3"/>
    <dgm:cxn modelId="{7E52B648-3911-46DD-8D2D-15B9780E772B}" type="presParOf" srcId="{2E0A0B85-C797-4187-A455-624E38BB2FF4}" destId="{D16D8DC3-673A-4303-BCB1-9F9A91779FAC}" srcOrd="1" destOrd="0" presId="urn:microsoft.com/office/officeart/2005/8/layout/hList3"/>
    <dgm:cxn modelId="{AC55F51C-8D8C-4B51-BE55-1B1211A91EC4}" type="presParOf" srcId="{2E0A0B85-C797-4187-A455-624E38BB2FF4}" destId="{628898B3-6868-485B-AB1C-A2060561785E}" srcOrd="2" destOrd="0" presId="urn:microsoft.com/office/officeart/2005/8/layout/hList3"/>
    <dgm:cxn modelId="{5BB9D970-3468-4AA8-9A6E-1D83EF60D0F5}" type="presParOf" srcId="{B01AAE10-BEC9-4351-B7CD-F6D116C97948}" destId="{5F2DBF84-4A2D-4C30-A426-1FE7F8019E6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A553D1-04F1-48AE-B67B-0457F68F43A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0A4E6A-C8AD-44DC-9691-8B5743D5EDCD}">
      <dgm:prSet phldrT="[Text]"/>
      <dgm:spPr/>
      <dgm:t>
        <a:bodyPr/>
        <a:lstStyle/>
        <a:p>
          <a:r>
            <a:rPr lang="en-US" dirty="0" smtClean="0"/>
            <a:t>Contracting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 &#10;Contracting &#10;The diversity of our state is reflected in our contracting partners.&#10;MnDOT will be a leader in ending Minnesota State contracting disparities.&#10;MnDOT is seen as a leader in creating a level playing field for small businesses for highway heavy construction and related services.&#10;"/>
        </a:ext>
      </dgm:extLst>
    </dgm:pt>
    <dgm:pt modelId="{EAD8CE41-E026-4223-BAED-82960E0BC748}" type="parTrans" cxnId="{415EEAA5-DEDF-45E0-8499-695AB602C0A5}">
      <dgm:prSet/>
      <dgm:spPr/>
      <dgm:t>
        <a:bodyPr/>
        <a:lstStyle/>
        <a:p>
          <a:endParaRPr lang="en-US"/>
        </a:p>
      </dgm:t>
    </dgm:pt>
    <dgm:pt modelId="{9FDF631C-0F38-4A91-8F96-D9A66CFF0271}" type="sibTrans" cxnId="{415EEAA5-DEDF-45E0-8499-695AB602C0A5}">
      <dgm:prSet/>
      <dgm:spPr/>
      <dgm:t>
        <a:bodyPr/>
        <a:lstStyle/>
        <a:p>
          <a:endParaRPr lang="en-US"/>
        </a:p>
      </dgm:t>
    </dgm:pt>
    <dgm:pt modelId="{82439B5D-2720-4AA7-89BC-89D2E49E1BAA}">
      <dgm:prSet phldrT="[Text]"/>
      <dgm:spPr/>
      <dgm:t>
        <a:bodyPr/>
        <a:lstStyle/>
        <a:p>
          <a:r>
            <a:rPr lang="en-US" b="1" dirty="0" smtClean="0"/>
            <a:t>The diversity of our state is reflected in our contracting partners.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 &#10;Contracting &#10;The diversity of our state is reflected in our contracting partners.&#10;MnDOT will be a leader in ending Minnesota State contracting disparities.&#10;MnDOT is seen as a leader in creating a level playing field for small businesses for highway heavy construction and related services.&#10;"/>
        </a:ext>
      </dgm:extLst>
    </dgm:pt>
    <dgm:pt modelId="{A5768776-9084-4301-A025-DD6789D7F6E2}" type="parTrans" cxnId="{5896FC71-7DA3-400A-A49A-14E2F121BC24}">
      <dgm:prSet/>
      <dgm:spPr/>
      <dgm:t>
        <a:bodyPr/>
        <a:lstStyle/>
        <a:p>
          <a:endParaRPr lang="en-US"/>
        </a:p>
      </dgm:t>
    </dgm:pt>
    <dgm:pt modelId="{6FA28959-1BE6-40A9-BF3C-4C477A24B3C1}" type="sibTrans" cxnId="{5896FC71-7DA3-400A-A49A-14E2F121BC24}">
      <dgm:prSet/>
      <dgm:spPr/>
      <dgm:t>
        <a:bodyPr/>
        <a:lstStyle/>
        <a:p>
          <a:endParaRPr lang="en-US"/>
        </a:p>
      </dgm:t>
    </dgm:pt>
    <dgm:pt modelId="{AED65DA1-7BA0-49D5-89B4-05691CDE026C}">
      <dgm:prSet phldrT="[Text]"/>
      <dgm:spPr/>
      <dgm:t>
        <a:bodyPr/>
        <a:lstStyle/>
        <a:p>
          <a:r>
            <a:rPr lang="en-US" b="1" dirty="0" smtClean="0"/>
            <a:t>MnDOT will be a leader in ending Minnesota State contracting disparities.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 &#10;Contracting &#10;The diversity of our state is reflected in our contracting partners.&#10;MnDOT will be a leader in ending Minnesota State contracting disparities.&#10;MnDOT is seen as a leader in creating a level playing field for small businesses for highway heavy construction and related services.&#10;"/>
        </a:ext>
      </dgm:extLst>
    </dgm:pt>
    <dgm:pt modelId="{B76EF823-41EB-4854-A73E-5E4B5EF31C19}" type="parTrans" cxnId="{98DF0D33-398B-42F4-AC9C-AE965F30EC92}">
      <dgm:prSet/>
      <dgm:spPr/>
      <dgm:t>
        <a:bodyPr/>
        <a:lstStyle/>
        <a:p>
          <a:endParaRPr lang="en-US"/>
        </a:p>
      </dgm:t>
    </dgm:pt>
    <dgm:pt modelId="{E40E4716-6647-4A4D-87F4-C7E23AEDC547}" type="sibTrans" cxnId="{98DF0D33-398B-42F4-AC9C-AE965F30EC92}">
      <dgm:prSet/>
      <dgm:spPr/>
      <dgm:t>
        <a:bodyPr/>
        <a:lstStyle/>
        <a:p>
          <a:endParaRPr lang="en-US"/>
        </a:p>
      </dgm:t>
    </dgm:pt>
    <dgm:pt modelId="{CC2A901A-D7CE-4BB1-AD8B-1F5E0D524208}">
      <dgm:prSet phldrT="[Text]"/>
      <dgm:spPr/>
      <dgm:t>
        <a:bodyPr/>
        <a:lstStyle/>
        <a:p>
          <a:r>
            <a:rPr lang="en-US" b="1" dirty="0" smtClean="0"/>
            <a:t>MnDOT is seen as a leader in creating a level playing field for small businesses for highway heavy construction and related services.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Diagram: &#10;Contracting &#10;The diversity of our state is reflected in our contracting partners.&#10;MnDOT will be a leader in ending Minnesota State contracting disparities.&#10;MnDOT is seen as a leader in creating a level playing field for small businesses for highway heavy construction and related services.&#10;"/>
        </a:ext>
      </dgm:extLst>
    </dgm:pt>
    <dgm:pt modelId="{ADC3F9CE-AF1D-4B9E-BD87-C78FA64A7425}" type="parTrans" cxnId="{DA8ACE67-67AC-449E-A132-4F277FD73224}">
      <dgm:prSet/>
      <dgm:spPr/>
      <dgm:t>
        <a:bodyPr/>
        <a:lstStyle/>
        <a:p>
          <a:endParaRPr lang="en-US"/>
        </a:p>
      </dgm:t>
    </dgm:pt>
    <dgm:pt modelId="{8BC37450-0217-49FC-ACA2-5C9150EA14D9}" type="sibTrans" cxnId="{DA8ACE67-67AC-449E-A132-4F277FD73224}">
      <dgm:prSet/>
      <dgm:spPr/>
      <dgm:t>
        <a:bodyPr/>
        <a:lstStyle/>
        <a:p>
          <a:endParaRPr lang="en-US"/>
        </a:p>
      </dgm:t>
    </dgm:pt>
    <dgm:pt modelId="{0C7C34FB-0B55-4525-AAFF-AF87F24115D9}" type="pres">
      <dgm:prSet presAssocID="{0BA553D1-04F1-48AE-B67B-0457F68F43A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CCDC0F-04DD-4EC6-92F6-0BE4B03F5411}" type="pres">
      <dgm:prSet presAssocID="{E90A4E6A-C8AD-44DC-9691-8B5743D5EDCD}" presName="roof" presStyleLbl="dkBgShp" presStyleIdx="0" presStyleCnt="2"/>
      <dgm:spPr/>
      <dgm:t>
        <a:bodyPr/>
        <a:lstStyle/>
        <a:p>
          <a:endParaRPr lang="en-US"/>
        </a:p>
      </dgm:t>
    </dgm:pt>
    <dgm:pt modelId="{98599E36-3983-4F99-B192-A287E92282A2}" type="pres">
      <dgm:prSet presAssocID="{E90A4E6A-C8AD-44DC-9691-8B5743D5EDCD}" presName="pillars" presStyleCnt="0"/>
      <dgm:spPr/>
    </dgm:pt>
    <dgm:pt modelId="{C32EC2DB-88B6-42E2-829E-865427FAA2C1}" type="pres">
      <dgm:prSet presAssocID="{E90A4E6A-C8AD-44DC-9691-8B5743D5EDCD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C4ECE6-785B-4EBE-92A1-996B369FD105}" type="pres">
      <dgm:prSet presAssocID="{AED65DA1-7BA0-49D5-89B4-05691CDE026C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5101B2-04E1-47CC-B4DF-739913A94688}" type="pres">
      <dgm:prSet presAssocID="{CC2A901A-D7CE-4BB1-AD8B-1F5E0D524208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0D46E6-CBF9-4408-87E2-ECB091CF4091}" type="pres">
      <dgm:prSet presAssocID="{E90A4E6A-C8AD-44DC-9691-8B5743D5EDCD}" presName="base" presStyleLbl="dkBgShp" presStyleIdx="1" presStyleCnt="2"/>
      <dgm:spPr/>
    </dgm:pt>
  </dgm:ptLst>
  <dgm:cxnLst>
    <dgm:cxn modelId="{98DF0D33-398B-42F4-AC9C-AE965F30EC92}" srcId="{E90A4E6A-C8AD-44DC-9691-8B5743D5EDCD}" destId="{AED65DA1-7BA0-49D5-89B4-05691CDE026C}" srcOrd="1" destOrd="0" parTransId="{B76EF823-41EB-4854-A73E-5E4B5EF31C19}" sibTransId="{E40E4716-6647-4A4D-87F4-C7E23AEDC547}"/>
    <dgm:cxn modelId="{3822583C-0634-457E-BCBB-4FD5045F69CE}" type="presOf" srcId="{0BA553D1-04F1-48AE-B67B-0457F68F43A6}" destId="{0C7C34FB-0B55-4525-AAFF-AF87F24115D9}" srcOrd="0" destOrd="0" presId="urn:microsoft.com/office/officeart/2005/8/layout/hList3"/>
    <dgm:cxn modelId="{DA8ACE67-67AC-449E-A132-4F277FD73224}" srcId="{E90A4E6A-C8AD-44DC-9691-8B5743D5EDCD}" destId="{CC2A901A-D7CE-4BB1-AD8B-1F5E0D524208}" srcOrd="2" destOrd="0" parTransId="{ADC3F9CE-AF1D-4B9E-BD87-C78FA64A7425}" sibTransId="{8BC37450-0217-49FC-ACA2-5C9150EA14D9}"/>
    <dgm:cxn modelId="{782E1C99-0CC2-41B7-9421-0735E1A7A92A}" type="presOf" srcId="{82439B5D-2720-4AA7-89BC-89D2E49E1BAA}" destId="{C32EC2DB-88B6-42E2-829E-865427FAA2C1}" srcOrd="0" destOrd="0" presId="urn:microsoft.com/office/officeart/2005/8/layout/hList3"/>
    <dgm:cxn modelId="{4311FFD6-99EC-484E-96A7-2C783E930090}" type="presOf" srcId="{CC2A901A-D7CE-4BB1-AD8B-1F5E0D524208}" destId="{615101B2-04E1-47CC-B4DF-739913A94688}" srcOrd="0" destOrd="0" presId="urn:microsoft.com/office/officeart/2005/8/layout/hList3"/>
    <dgm:cxn modelId="{FD7F58A1-23AC-45BE-BA20-E2CFA0522D54}" type="presOf" srcId="{E90A4E6A-C8AD-44DC-9691-8B5743D5EDCD}" destId="{FDCCDC0F-04DD-4EC6-92F6-0BE4B03F5411}" srcOrd="0" destOrd="0" presId="urn:microsoft.com/office/officeart/2005/8/layout/hList3"/>
    <dgm:cxn modelId="{5896FC71-7DA3-400A-A49A-14E2F121BC24}" srcId="{E90A4E6A-C8AD-44DC-9691-8B5743D5EDCD}" destId="{82439B5D-2720-4AA7-89BC-89D2E49E1BAA}" srcOrd="0" destOrd="0" parTransId="{A5768776-9084-4301-A025-DD6789D7F6E2}" sibTransId="{6FA28959-1BE6-40A9-BF3C-4C477A24B3C1}"/>
    <dgm:cxn modelId="{D168CAB1-06B6-4144-A992-0D8B796032B5}" type="presOf" srcId="{AED65DA1-7BA0-49D5-89B4-05691CDE026C}" destId="{B6C4ECE6-785B-4EBE-92A1-996B369FD105}" srcOrd="0" destOrd="0" presId="urn:microsoft.com/office/officeart/2005/8/layout/hList3"/>
    <dgm:cxn modelId="{415EEAA5-DEDF-45E0-8499-695AB602C0A5}" srcId="{0BA553D1-04F1-48AE-B67B-0457F68F43A6}" destId="{E90A4E6A-C8AD-44DC-9691-8B5743D5EDCD}" srcOrd="0" destOrd="0" parTransId="{EAD8CE41-E026-4223-BAED-82960E0BC748}" sibTransId="{9FDF631C-0F38-4A91-8F96-D9A66CFF0271}"/>
    <dgm:cxn modelId="{647D1A20-E350-4B5F-8F41-E32AE0EFFE8C}" type="presParOf" srcId="{0C7C34FB-0B55-4525-AAFF-AF87F24115D9}" destId="{FDCCDC0F-04DD-4EC6-92F6-0BE4B03F5411}" srcOrd="0" destOrd="0" presId="urn:microsoft.com/office/officeart/2005/8/layout/hList3"/>
    <dgm:cxn modelId="{D4C98308-B69C-490B-AD40-A18278F7255F}" type="presParOf" srcId="{0C7C34FB-0B55-4525-AAFF-AF87F24115D9}" destId="{98599E36-3983-4F99-B192-A287E92282A2}" srcOrd="1" destOrd="0" presId="urn:microsoft.com/office/officeart/2005/8/layout/hList3"/>
    <dgm:cxn modelId="{D6C8D8B8-5B4E-472E-850E-F2D92F72CB17}" type="presParOf" srcId="{98599E36-3983-4F99-B192-A287E92282A2}" destId="{C32EC2DB-88B6-42E2-829E-865427FAA2C1}" srcOrd="0" destOrd="0" presId="urn:microsoft.com/office/officeart/2005/8/layout/hList3"/>
    <dgm:cxn modelId="{517E5C25-408F-4E1A-9F27-DCCF27514FB6}" type="presParOf" srcId="{98599E36-3983-4F99-B192-A287E92282A2}" destId="{B6C4ECE6-785B-4EBE-92A1-996B369FD105}" srcOrd="1" destOrd="0" presId="urn:microsoft.com/office/officeart/2005/8/layout/hList3"/>
    <dgm:cxn modelId="{8DA5A89A-1352-4E35-8605-2363A602A751}" type="presParOf" srcId="{98599E36-3983-4F99-B192-A287E92282A2}" destId="{615101B2-04E1-47CC-B4DF-739913A94688}" srcOrd="2" destOrd="0" presId="urn:microsoft.com/office/officeart/2005/8/layout/hList3"/>
    <dgm:cxn modelId="{D201055F-B072-48D8-BB64-BC66812CDD6F}" type="presParOf" srcId="{0C7C34FB-0B55-4525-AAFF-AF87F24115D9}" destId="{740D46E6-CBF9-4408-87E2-ECB091CF409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43D430-1B03-4287-A86E-EE7610663CA3}">
      <dsp:nvSpPr>
        <dsp:cNvPr id="0" name=""/>
        <dsp:cNvSpPr/>
      </dsp:nvSpPr>
      <dsp:spPr>
        <a:xfrm>
          <a:off x="0" y="314921"/>
          <a:ext cx="7886700" cy="45715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0" y="314921"/>
        <a:ext cx="7886700" cy="45715"/>
      </dsp:txXfrm>
    </dsp:sp>
    <dsp:sp modelId="{C4EDF1B9-60BB-446A-B4EF-AF6F6C85F424}">
      <dsp:nvSpPr>
        <dsp:cNvPr id="0" name=""/>
        <dsp:cNvSpPr/>
      </dsp:nvSpPr>
      <dsp:spPr>
        <a:xfrm>
          <a:off x="3850" y="990479"/>
          <a:ext cx="2626332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Workforce and workplace environment </a:t>
          </a:r>
          <a:endParaRPr lang="en-US" sz="3500" kern="1200" dirty="0"/>
        </a:p>
      </dsp:txBody>
      <dsp:txXfrm>
        <a:off x="3850" y="990479"/>
        <a:ext cx="2626332" cy="2741342"/>
      </dsp:txXfrm>
    </dsp:sp>
    <dsp:sp modelId="{E16D051C-B8F2-4E8C-8001-9B208192897E}">
      <dsp:nvSpPr>
        <dsp:cNvPr id="0" name=""/>
        <dsp:cNvSpPr/>
      </dsp:nvSpPr>
      <dsp:spPr>
        <a:xfrm>
          <a:off x="2630183" y="990479"/>
          <a:ext cx="2626332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Public engagement </a:t>
          </a:r>
          <a:endParaRPr lang="en-US" sz="3500" kern="1200" dirty="0"/>
        </a:p>
      </dsp:txBody>
      <dsp:txXfrm>
        <a:off x="2630183" y="990479"/>
        <a:ext cx="2626332" cy="2741342"/>
      </dsp:txXfrm>
    </dsp:sp>
    <dsp:sp modelId="{EFC6F940-BC3F-43BE-BF03-8525A83AE0FF}">
      <dsp:nvSpPr>
        <dsp:cNvPr id="0" name=""/>
        <dsp:cNvSpPr/>
      </dsp:nvSpPr>
      <dsp:spPr>
        <a:xfrm>
          <a:off x="5256516" y="990479"/>
          <a:ext cx="2626332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Contracting </a:t>
          </a:r>
          <a:endParaRPr lang="en-US" sz="3500" kern="1200" dirty="0"/>
        </a:p>
      </dsp:txBody>
      <dsp:txXfrm>
        <a:off x="5256516" y="990479"/>
        <a:ext cx="2626332" cy="2741342"/>
      </dsp:txXfrm>
    </dsp:sp>
    <dsp:sp modelId="{99AEAB72-1B55-4EC2-B5F3-A45D011C134E}">
      <dsp:nvSpPr>
        <dsp:cNvPr id="0" name=""/>
        <dsp:cNvSpPr/>
      </dsp:nvSpPr>
      <dsp:spPr>
        <a:xfrm>
          <a:off x="0" y="3731822"/>
          <a:ext cx="7886700" cy="30459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312B3-846E-4771-A52E-3C2709148190}">
      <dsp:nvSpPr>
        <dsp:cNvPr id="0" name=""/>
        <dsp:cNvSpPr/>
      </dsp:nvSpPr>
      <dsp:spPr>
        <a:xfrm>
          <a:off x="0" y="0"/>
          <a:ext cx="7886700" cy="13054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Workforce and workplace environment  </a:t>
          </a:r>
          <a:endParaRPr lang="en-US" sz="3700" kern="1200" dirty="0"/>
        </a:p>
      </dsp:txBody>
      <dsp:txXfrm>
        <a:off x="0" y="0"/>
        <a:ext cx="7886700" cy="1305401"/>
      </dsp:txXfrm>
    </dsp:sp>
    <dsp:sp modelId="{D2BD521C-E6D0-420D-84D8-B4B6A078726F}">
      <dsp:nvSpPr>
        <dsp:cNvPr id="0" name=""/>
        <dsp:cNvSpPr/>
      </dsp:nvSpPr>
      <dsp:spPr>
        <a:xfrm>
          <a:off x="962" y="1305401"/>
          <a:ext cx="157695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Bias is mitigated in all processes</a:t>
          </a:r>
          <a:endParaRPr lang="en-US" sz="1900" kern="1200" dirty="0"/>
        </a:p>
      </dsp:txBody>
      <dsp:txXfrm>
        <a:off x="962" y="1305401"/>
        <a:ext cx="1576954" cy="2741342"/>
      </dsp:txXfrm>
    </dsp:sp>
    <dsp:sp modelId="{7EE0E5B0-8DF6-4CF8-B7F0-BEC9072D41C5}">
      <dsp:nvSpPr>
        <dsp:cNvPr id="0" name=""/>
        <dsp:cNvSpPr/>
      </dsp:nvSpPr>
      <dsp:spPr>
        <a:xfrm>
          <a:off x="1577917" y="1305401"/>
          <a:ext cx="157695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The diversity of our state is reflected in our workforce at all levels and in all roles throughout the organization</a:t>
          </a:r>
          <a:endParaRPr lang="en-US" sz="1900" kern="1200" dirty="0"/>
        </a:p>
      </dsp:txBody>
      <dsp:txXfrm>
        <a:off x="1577917" y="1305401"/>
        <a:ext cx="1576954" cy="2741342"/>
      </dsp:txXfrm>
    </dsp:sp>
    <dsp:sp modelId="{334630B5-D988-487E-A389-6F9A4B1232BB}">
      <dsp:nvSpPr>
        <dsp:cNvPr id="0" name=""/>
        <dsp:cNvSpPr/>
      </dsp:nvSpPr>
      <dsp:spPr>
        <a:xfrm>
          <a:off x="3154872" y="1305401"/>
          <a:ext cx="157695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All employees are able to contribute their best and feel valued </a:t>
          </a:r>
          <a:endParaRPr lang="en-US" sz="1900" kern="1200" dirty="0"/>
        </a:p>
      </dsp:txBody>
      <dsp:txXfrm>
        <a:off x="3154872" y="1305401"/>
        <a:ext cx="1576954" cy="2741342"/>
      </dsp:txXfrm>
    </dsp:sp>
    <dsp:sp modelId="{4C02E2D7-193C-43B6-8E64-B4B6B9B4B74B}">
      <dsp:nvSpPr>
        <dsp:cNvPr id="0" name=""/>
        <dsp:cNvSpPr/>
      </dsp:nvSpPr>
      <dsp:spPr>
        <a:xfrm>
          <a:off x="4731827" y="1305401"/>
          <a:ext cx="157695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/>
          </a:r>
          <a:br>
            <a:rPr lang="en-US" sz="1900" kern="1200" dirty="0" smtClean="0"/>
          </a:br>
          <a:r>
            <a:rPr lang="en-US" sz="1900" b="1" kern="1200" dirty="0" smtClean="0"/>
            <a:t>Systems throughout the organization ensure a diverse and inclusive environment.</a:t>
          </a:r>
          <a:endParaRPr lang="en-US" sz="1900" kern="1200" dirty="0"/>
        </a:p>
      </dsp:txBody>
      <dsp:txXfrm>
        <a:off x="4731827" y="1305401"/>
        <a:ext cx="1576954" cy="2741342"/>
      </dsp:txXfrm>
    </dsp:sp>
    <dsp:sp modelId="{2753E956-C34E-4BBC-9E15-86A17D709994}">
      <dsp:nvSpPr>
        <dsp:cNvPr id="0" name=""/>
        <dsp:cNvSpPr/>
      </dsp:nvSpPr>
      <dsp:spPr>
        <a:xfrm>
          <a:off x="6308782" y="1305401"/>
          <a:ext cx="157695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	</a:t>
          </a:r>
          <a:br>
            <a:rPr lang="en-US" sz="1900" b="1" kern="1200" dirty="0" smtClean="0"/>
          </a:br>
          <a:r>
            <a:rPr lang="en-US" sz="1900" b="1" kern="1200" dirty="0" smtClean="0"/>
            <a:t>MnDOT is seen as a leader in D&amp;I within the community.</a:t>
          </a:r>
          <a:endParaRPr lang="en-US" sz="1900" kern="1200" dirty="0"/>
        </a:p>
      </dsp:txBody>
      <dsp:txXfrm>
        <a:off x="6308782" y="1305401"/>
        <a:ext cx="1576954" cy="2741342"/>
      </dsp:txXfrm>
    </dsp:sp>
    <dsp:sp modelId="{437EF63F-7DE8-4E47-B51C-4F9DF19AF1B5}">
      <dsp:nvSpPr>
        <dsp:cNvPr id="0" name=""/>
        <dsp:cNvSpPr/>
      </dsp:nvSpPr>
      <dsp:spPr>
        <a:xfrm>
          <a:off x="0" y="4046744"/>
          <a:ext cx="7886700" cy="30459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68B59-A7C1-4A77-A74D-AFD09C77AF41}">
      <dsp:nvSpPr>
        <dsp:cNvPr id="0" name=""/>
        <dsp:cNvSpPr/>
      </dsp:nvSpPr>
      <dsp:spPr>
        <a:xfrm>
          <a:off x="0" y="0"/>
          <a:ext cx="7886700" cy="1305401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Public Engagement </a:t>
          </a:r>
          <a:endParaRPr lang="en-US" sz="6000" kern="1200" dirty="0"/>
        </a:p>
      </dsp:txBody>
      <dsp:txXfrm>
        <a:off x="0" y="0"/>
        <a:ext cx="7886700" cy="1305401"/>
      </dsp:txXfrm>
    </dsp:sp>
    <dsp:sp modelId="{AEDDEB97-BE52-4E38-9251-B611CEB253A5}">
      <dsp:nvSpPr>
        <dsp:cNvPr id="0" name=""/>
        <dsp:cNvSpPr/>
      </dsp:nvSpPr>
      <dsp:spPr>
        <a:xfrm>
          <a:off x="3850" y="1305401"/>
          <a:ext cx="2626332" cy="27413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MnDOT is seen as a trusted partner in developing equitable transportation solutions that work for communities served across Minnesota.</a:t>
          </a:r>
          <a:endParaRPr lang="en-US" sz="2200" kern="1200" dirty="0"/>
        </a:p>
      </dsp:txBody>
      <dsp:txXfrm>
        <a:off x="3850" y="1305401"/>
        <a:ext cx="2626332" cy="2741342"/>
      </dsp:txXfrm>
    </dsp:sp>
    <dsp:sp modelId="{D16D8DC3-673A-4303-BCB1-9F9A91779FAC}">
      <dsp:nvSpPr>
        <dsp:cNvPr id="0" name=""/>
        <dsp:cNvSpPr/>
      </dsp:nvSpPr>
      <dsp:spPr>
        <a:xfrm>
          <a:off x="2630183" y="1305401"/>
          <a:ext cx="2626332" cy="27413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All MnDOT projects have public engagement plans incorporated into the scoping process.  </a:t>
          </a:r>
          <a:endParaRPr lang="en-US" sz="2200" kern="1200" dirty="0"/>
        </a:p>
      </dsp:txBody>
      <dsp:txXfrm>
        <a:off x="2630183" y="1305401"/>
        <a:ext cx="2626332" cy="2741342"/>
      </dsp:txXfrm>
    </dsp:sp>
    <dsp:sp modelId="{628898B3-6868-485B-AB1C-A2060561785E}">
      <dsp:nvSpPr>
        <dsp:cNvPr id="0" name=""/>
        <dsp:cNvSpPr/>
      </dsp:nvSpPr>
      <dsp:spPr>
        <a:xfrm>
          <a:off x="5256516" y="1305401"/>
          <a:ext cx="2626332" cy="27413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MnDOT will demonstrate and share best public engagement practices.</a:t>
          </a:r>
          <a:endParaRPr lang="en-US" sz="2200" kern="1200" dirty="0"/>
        </a:p>
      </dsp:txBody>
      <dsp:txXfrm>
        <a:off x="5256516" y="1305401"/>
        <a:ext cx="2626332" cy="2741342"/>
      </dsp:txXfrm>
    </dsp:sp>
    <dsp:sp modelId="{5F2DBF84-4A2D-4C30-A426-1FE7F8019E64}">
      <dsp:nvSpPr>
        <dsp:cNvPr id="0" name=""/>
        <dsp:cNvSpPr/>
      </dsp:nvSpPr>
      <dsp:spPr>
        <a:xfrm>
          <a:off x="0" y="4046744"/>
          <a:ext cx="7886700" cy="30459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CCDC0F-04DD-4EC6-92F6-0BE4B03F5411}">
      <dsp:nvSpPr>
        <dsp:cNvPr id="0" name=""/>
        <dsp:cNvSpPr/>
      </dsp:nvSpPr>
      <dsp:spPr>
        <a:xfrm>
          <a:off x="0" y="0"/>
          <a:ext cx="7886700" cy="13054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Contracting </a:t>
          </a:r>
          <a:endParaRPr lang="en-US" sz="6000" kern="1200" dirty="0"/>
        </a:p>
      </dsp:txBody>
      <dsp:txXfrm>
        <a:off x="0" y="0"/>
        <a:ext cx="7886700" cy="1305401"/>
      </dsp:txXfrm>
    </dsp:sp>
    <dsp:sp modelId="{C32EC2DB-88B6-42E2-829E-865427FAA2C1}">
      <dsp:nvSpPr>
        <dsp:cNvPr id="0" name=""/>
        <dsp:cNvSpPr/>
      </dsp:nvSpPr>
      <dsp:spPr>
        <a:xfrm>
          <a:off x="3850" y="1305401"/>
          <a:ext cx="2626332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The diversity of our state is reflected in our contracting partners.</a:t>
          </a:r>
          <a:endParaRPr lang="en-US" sz="2300" kern="1200" dirty="0"/>
        </a:p>
      </dsp:txBody>
      <dsp:txXfrm>
        <a:off x="3850" y="1305401"/>
        <a:ext cx="2626332" cy="2741342"/>
      </dsp:txXfrm>
    </dsp:sp>
    <dsp:sp modelId="{B6C4ECE6-785B-4EBE-92A1-996B369FD105}">
      <dsp:nvSpPr>
        <dsp:cNvPr id="0" name=""/>
        <dsp:cNvSpPr/>
      </dsp:nvSpPr>
      <dsp:spPr>
        <a:xfrm>
          <a:off x="2630183" y="1305401"/>
          <a:ext cx="2626332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MnDOT will be a leader in ending Minnesota State contracting disparities.</a:t>
          </a:r>
          <a:endParaRPr lang="en-US" sz="2300" kern="1200" dirty="0"/>
        </a:p>
      </dsp:txBody>
      <dsp:txXfrm>
        <a:off x="2630183" y="1305401"/>
        <a:ext cx="2626332" cy="2741342"/>
      </dsp:txXfrm>
    </dsp:sp>
    <dsp:sp modelId="{615101B2-04E1-47CC-B4DF-739913A94688}">
      <dsp:nvSpPr>
        <dsp:cNvPr id="0" name=""/>
        <dsp:cNvSpPr/>
      </dsp:nvSpPr>
      <dsp:spPr>
        <a:xfrm>
          <a:off x="5256516" y="1305401"/>
          <a:ext cx="2626332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MnDOT is seen as a leader in creating a level playing field for small businesses for highway heavy construction and related services.</a:t>
          </a:r>
          <a:endParaRPr lang="en-US" sz="2300" kern="1200" dirty="0"/>
        </a:p>
      </dsp:txBody>
      <dsp:txXfrm>
        <a:off x="5256516" y="1305401"/>
        <a:ext cx="2626332" cy="2741342"/>
      </dsp:txXfrm>
    </dsp:sp>
    <dsp:sp modelId="{740D46E6-CBF9-4408-87E2-ECB091CF4091}">
      <dsp:nvSpPr>
        <dsp:cNvPr id="0" name=""/>
        <dsp:cNvSpPr/>
      </dsp:nvSpPr>
      <dsp:spPr>
        <a:xfrm>
          <a:off x="0" y="4046744"/>
          <a:ext cx="7886700" cy="30459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4/2/2018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4/2/2018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10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8" y="1842964"/>
            <a:ext cx="5324726" cy="63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233" y="2118359"/>
            <a:ext cx="5843117" cy="69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2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2" y="6138335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89345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38" y="812678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736086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3845814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891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080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21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09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498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1" y="1964392"/>
            <a:ext cx="1749143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20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5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9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53485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5"/>
            <a:ext cx="1394107" cy="15348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2571731"/>
            <a:ext cx="1528763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27933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571731"/>
            <a:ext cx="1552662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38539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9"/>
            <a:ext cx="5127715" cy="3847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340608" y="1043181"/>
            <a:ext cx="5519698" cy="42237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1574940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1735810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691885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3959352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04" algn="l"/>
                <a:tab pos="3770219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199" y="912530"/>
            <a:ext cx="3519141" cy="340343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3" y="524007"/>
            <a:ext cx="1616475" cy="1521646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667369" y="3298351"/>
            <a:ext cx="1978484" cy="1916747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8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219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Here | 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4008491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27409" y="1090051"/>
            <a:ext cx="3898746" cy="3996299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6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825690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Optional Tagline Goes Here</a:t>
            </a:r>
            <a:r>
              <a:rPr lang="en-US" dirty="0" smtClean="0"/>
              <a:t>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704087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 mn.gov/</a:t>
            </a:r>
            <a:r>
              <a:rPr lang="en-US" dirty="0" err="1" smtClean="0"/>
              <a:t>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MnDOT Unified Diversity and Inclusion </a:t>
            </a:r>
            <a:r>
              <a:rPr lang="en-US" dirty="0" smtClean="0"/>
              <a:t>Plan</a:t>
            </a:r>
            <a:endParaRPr lang="en-US" dirty="0"/>
          </a:p>
        </p:txBody>
      </p:sp>
      <p:pic>
        <p:nvPicPr>
          <p:cNvPr id="4" name="Picture Placeholder 3" descr="Snowplow plowing rural freeway with traffic behind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5"/>
          <a:stretch/>
        </p:blipFill>
        <p:spPr>
          <a:xfrm>
            <a:off x="0" y="1680143"/>
            <a:ext cx="9144000" cy="2557463"/>
          </a:xfrm>
        </p:spPr>
      </p:pic>
    </p:spTree>
    <p:extLst>
      <p:ext uri="{BB962C8B-B14F-4D97-AF65-F5344CB8AC3E}">
        <p14:creationId xmlns:p14="http://schemas.microsoft.com/office/powerpoint/2010/main" val="88396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52" y="152400"/>
            <a:ext cx="8547652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MnDOT Diversity and Inclusion Philosophy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78" y="1530626"/>
            <a:ext cx="8776252" cy="4899991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MnDOT is charged with providing a high quality, dependable transportation system that enhances the quality of life for all Minnesotans.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To be successful, it is essential that MnDOT: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Attract/hire/retain highly skilled individuals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Promote and develop diversity of employees and contractors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Make decisions/plans that are socially responsible and contribute to the public welfare of the communities that MnDOT serves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To accomplish this, MnDOT establishes best practices that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Promote inclusion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Seek diversity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Demonstrate respect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Encourage creativity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Advocate multiple views and approaches to decision making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Respond to an ever-changing environment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Ensure accountability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3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417" y="152400"/>
            <a:ext cx="8256933" cy="914400"/>
          </a:xfrm>
        </p:spPr>
        <p:txBody>
          <a:bodyPr>
            <a:normAutofit/>
          </a:bodyPr>
          <a:lstStyle/>
          <a:p>
            <a:pPr algn="ctr"/>
            <a:r>
              <a:rPr lang="en-US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MnDOT Business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Case </a:t>
            </a:r>
            <a:r>
              <a:rPr lang="en-US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for D &amp; 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843" y="1590260"/>
            <a:ext cx="8955157" cy="5131217"/>
          </a:xfrm>
        </p:spPr>
        <p:txBody>
          <a:bodyPr>
            <a:normAutofit lnSpcReduction="10000"/>
          </a:bodyPr>
          <a:lstStyle/>
          <a:p>
            <a:pPr algn="ctr">
              <a:buNone/>
              <a:defRPr/>
            </a:pP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MnDOT is committed to</a:t>
            </a:r>
          </a:p>
          <a:p>
            <a:pPr algn="ctr">
              <a:buNone/>
              <a:defRPr/>
            </a:pP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expanding its intercultural competence </a:t>
            </a:r>
          </a:p>
          <a:p>
            <a:pPr algn="ctr">
              <a:buNone/>
              <a:defRPr/>
            </a:pP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diversifying its 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workforce</a:t>
            </a:r>
          </a:p>
          <a:p>
            <a:pPr>
              <a:buNone/>
              <a:defRPr/>
            </a:pPr>
            <a:r>
              <a:rPr lang="en-US" sz="2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order to be:</a:t>
            </a:r>
          </a:p>
          <a:p>
            <a:pPr lvl="1"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Responsive to and trusted by the communities we serve</a:t>
            </a:r>
          </a:p>
          <a:p>
            <a:pPr lvl="1"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Effective in delivering high quality, dependable transportation systems </a:t>
            </a:r>
          </a:p>
          <a:p>
            <a:pPr lvl="1"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Competitive for a highly skilled workforce</a:t>
            </a:r>
          </a:p>
          <a:p>
            <a:pPr lvl="1">
              <a:defRPr/>
            </a:pPr>
            <a:r>
              <a:rPr lang="en-US" sz="2400" dirty="0">
                <a:latin typeface="Calibri" panose="020F0502020204030204" pitchFamily="34" charset="0"/>
              </a:rPr>
              <a:t>Supportive of a work environment where all employees feel valued and contribute their best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812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Diversity </a:t>
            </a:r>
          </a:p>
          <a:p>
            <a:pPr lvl="0"/>
            <a:r>
              <a:rPr lang="en-US" dirty="0"/>
              <a:t>MnDOT reflects the populations of Minnesota, including race, ethnicity, gender, religious beliefs, age, sexual orientation, class, education level, family, classifications etc. 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Inclusion</a:t>
            </a:r>
          </a:p>
          <a:p>
            <a:pPr lvl="0"/>
            <a:r>
              <a:rPr lang="en-US" dirty="0"/>
              <a:t>All employees feel valued and contribute their best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5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MnDOT Unified Diversity and Inclusion Plan</a:t>
            </a:r>
            <a:br>
              <a:rPr lang="en-US" dirty="0" smtClean="0"/>
            </a:br>
            <a:r>
              <a:rPr lang="en-US" dirty="0" smtClean="0"/>
              <a:t>Components  </a:t>
            </a:r>
            <a:endParaRPr lang="en-US" dirty="0"/>
          </a:p>
        </p:txBody>
      </p:sp>
      <p:graphicFrame>
        <p:nvGraphicFramePr>
          <p:cNvPr id="7" name="Content Placeholder 6" descr="Diagram:&#10;Workforce and workplace environment &#10;Public engagement &#10;Contracting &#10;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78598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50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 descr="Diagram:&#10;Workforce and workplace environment  &#10;Bias is mitigated in all processes&#10;The diversity of our state is reflected in our workforce at all levels and in all roles throughout the organization&#10;All employees are able to contribute their best and feel valued &#10; &#10;Systems throughout the organization ensure a diverse and inclusive environment.&#10;  &#10;MnDOT is seen as a leader in D&amp;I within the community.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392628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30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 descr="Diagram: &#10;Public Engagement &#10;MnDOT is seen as a trusted partner in developing equitable transportation solutions that work for communities served across Minnesota.&#10;All MnDOT projects have public engagement plans incorporated into the scoping process.  &#10;MnDOT will demonstrate and share best public engagement practices.&#10;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55067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41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 descr="Diagram: &#10;Contracting &#10;The diversity of our state is reflected in our contracting partners.&#10;MnDOT will be a leader in ending Minnesota State contracting disparities.&#10;MnDOT is seen as a leader in creating a level playing field for small businesses for highway heavy construction and related services.&#10;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76561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1"/>
            <a:ext cx="9144000" cy="1733267"/>
          </a:xfrm>
        </p:spPr>
        <p:txBody>
          <a:bodyPr/>
          <a:lstStyle/>
          <a:p>
            <a:r>
              <a:rPr lang="en-US" sz="6000" dirty="0" smtClean="0"/>
              <a:t>Thank you again!</a:t>
            </a:r>
            <a:endParaRPr lang="en-US" sz="600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-685800" y="3521124"/>
            <a:ext cx="10515600" cy="2681375"/>
          </a:xfrm>
        </p:spPr>
        <p:txBody>
          <a:bodyPr/>
          <a:lstStyle/>
          <a:p>
            <a:r>
              <a:rPr lang="en-US" sz="2700" b="1" dirty="0" smtClean="0"/>
              <a:t>Rosemarie Merrigan </a:t>
            </a:r>
            <a:endParaRPr lang="en-US" sz="2700" b="1" dirty="0"/>
          </a:p>
          <a:p>
            <a:r>
              <a:rPr lang="en-US" sz="2200" i="1" dirty="0" smtClean="0"/>
              <a:t>Rosemarie.merrigan@state.mn.us</a:t>
            </a:r>
            <a:endParaRPr lang="en-US" sz="2200" i="1" dirty="0"/>
          </a:p>
          <a:p>
            <a:r>
              <a:rPr lang="en-US" sz="2200" dirty="0" smtClean="0"/>
              <a:t>651-366-4719</a:t>
            </a: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pPr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153553-7048-44C0-962D-31C90BA4F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8389D6-E0FD-469D-8587-EA39AB285030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1B02A75-BCB0-4986-B381-502234F6C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MN.IT</Template>
  <TotalTime>14652</TotalTime>
  <Words>302</Words>
  <Application>Microsoft Office PowerPoint</Application>
  <PresentationFormat>On-screen Show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NeueHaasGroteskText Std</vt:lpstr>
      <vt:lpstr>MN.IT</vt:lpstr>
      <vt:lpstr>MnDOT Unified Diversity and Inclusion Plan</vt:lpstr>
      <vt:lpstr>MnDOT Diversity and Inclusion Philosophy Statement </vt:lpstr>
      <vt:lpstr>MnDOT Business Case for D &amp; I </vt:lpstr>
      <vt:lpstr>PowerPoint Presentation</vt:lpstr>
      <vt:lpstr>MnDOT Unified Diversity and Inclusion Plan Components  </vt:lpstr>
      <vt:lpstr>PowerPoint Presentation</vt:lpstr>
      <vt:lpstr>PowerPoint Presentation</vt:lpstr>
      <vt:lpstr>PowerPoint Presentation</vt:lpstr>
      <vt:lpstr>Thank you again!</vt:lpstr>
    </vt:vector>
  </TitlesOfParts>
  <Company>State of Minnesota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Minnesota Sample PowerPoint Template</dc:title>
  <dc:subject>PowerPoint Template</dc:subject>
  <dc:creator>MN.IT Services Communications</dc:creator>
  <cp:keywords>PowerPoint, Template</cp:keywords>
  <dc:description>Version 1.1, Released 8-2016</dc:description>
  <cp:lastModifiedBy>Micheal Foley</cp:lastModifiedBy>
  <cp:revision>641</cp:revision>
  <dcterms:created xsi:type="dcterms:W3CDTF">2016-01-06T16:54:03Z</dcterms:created>
  <dcterms:modified xsi:type="dcterms:W3CDTF">2018-04-02T17:48:24Z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